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1" r:id="rId2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9" Type="http://schemas.openxmlformats.org/officeDocument/2006/relationships/slide" Target="slides/slide10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47.xml"/></Relationships>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FE11A0AF-BD00-0708-7817-F92E414A3126}"/>
              </a:ext>
            </a:extLst>
          </p:cNvPr>
          <p:cNvSpPr>
            <a:spLocks noGrp="1" noChangeArrowheads="1"/>
          </p:cNvSpPr>
          <p:nvPr>
            <p:ph type="title"/>
          </p:nvPr>
        </p:nvSpPr>
        <p:spPr/>
        <p:txBody>
          <a:bodyPr/>
          <a:lstStyle/>
          <a:p>
            <a:r>
              <a:rPr lang="en-US" altLang="zh-CN">
                <a:ea typeface="宋体" panose="02010600030101010101" pitchFamily="2" charset="-122"/>
              </a:rPr>
              <a:t>NTHMP FY10 Grants Process</a:t>
            </a:r>
          </a:p>
        </p:txBody>
      </p:sp>
      <p:sp>
        <p:nvSpPr>
          <p:cNvPr id="162819" name="Rectangle 3">
            <a:extLst>
              <a:ext uri="{FF2B5EF4-FFF2-40B4-BE49-F238E27FC236}">
                <a16:creationId xmlns:a16="http://schemas.microsoft.com/office/drawing/2014/main" id="{4BBE2762-D5F2-C755-A5CF-1D893B34C717}"/>
              </a:ext>
            </a:extLst>
          </p:cNvPr>
          <p:cNvSpPr>
            <a:spLocks noGrp="1" noChangeArrowheads="1"/>
          </p:cNvSpPr>
          <p:nvPr>
            <p:ph type="body" idx="1"/>
          </p:nvPr>
        </p:nvSpPr>
        <p:spPr>
          <a:xfrm>
            <a:off x="381000" y="1676400"/>
            <a:ext cx="8229600" cy="4525963"/>
          </a:xfrm>
        </p:spPr>
        <p:txBody>
          <a:bodyPr/>
          <a:lstStyle/>
          <a:p>
            <a:pPr>
              <a:lnSpc>
                <a:spcPct val="80000"/>
              </a:lnSpc>
            </a:pPr>
            <a:r>
              <a:rPr lang="en-US" altLang="zh-CN" sz="2400">
                <a:ea typeface="宋体" panose="02010600030101010101" pitchFamily="2" charset="-122"/>
              </a:rPr>
              <a:t>Guidance for Formal Applications for New Proposal </a:t>
            </a:r>
          </a:p>
          <a:p>
            <a:pPr lvl="1">
              <a:lnSpc>
                <a:spcPct val="80000"/>
              </a:lnSpc>
            </a:pPr>
            <a:r>
              <a:rPr lang="en-US" altLang="zh-CN" sz="2000">
                <a:ea typeface="宋体" panose="02010600030101010101" pitchFamily="2" charset="-122"/>
              </a:rPr>
              <a:t>Distributed to NTHMP Partners  - January 12, 2010</a:t>
            </a:r>
          </a:p>
          <a:p>
            <a:pPr lvl="1">
              <a:lnSpc>
                <a:spcPct val="80000"/>
              </a:lnSpc>
            </a:pPr>
            <a:r>
              <a:rPr lang="en-US" altLang="zh-CN" sz="2000">
                <a:ea typeface="宋体" panose="02010600030101010101" pitchFamily="2" charset="-122"/>
              </a:rPr>
              <a:t>Follow Guidance</a:t>
            </a:r>
          </a:p>
          <a:p>
            <a:pPr lvl="1">
              <a:lnSpc>
                <a:spcPct val="80000"/>
              </a:lnSpc>
            </a:pPr>
            <a:r>
              <a:rPr lang="en-US" altLang="zh-CN" sz="2000">
                <a:ea typeface="宋体" panose="02010600030101010101" pitchFamily="2" charset="-122"/>
              </a:rPr>
              <a:t>Applications Due February 17, 2010 through NOAA Grants On-line</a:t>
            </a:r>
          </a:p>
          <a:p>
            <a:pPr>
              <a:lnSpc>
                <a:spcPct val="80000"/>
              </a:lnSpc>
            </a:pPr>
            <a:r>
              <a:rPr lang="en-US" altLang="zh-CN" sz="2400">
                <a:ea typeface="宋体" panose="02010600030101010101" pitchFamily="2" charset="-122"/>
              </a:rPr>
              <a:t>NOAA Subject Matter Expert Review of Applications (30 Days)</a:t>
            </a:r>
          </a:p>
          <a:p>
            <a:pPr lvl="1">
              <a:lnSpc>
                <a:spcPct val="80000"/>
              </a:lnSpc>
            </a:pPr>
            <a:r>
              <a:rPr lang="en-US" altLang="zh-CN" sz="2000">
                <a:ea typeface="宋体" panose="02010600030101010101" pitchFamily="2" charset="-122"/>
              </a:rPr>
              <a:t>Using procedures outlined in Appendix B of the ROP</a:t>
            </a:r>
          </a:p>
          <a:p>
            <a:pPr>
              <a:lnSpc>
                <a:spcPct val="80000"/>
              </a:lnSpc>
            </a:pPr>
            <a:r>
              <a:rPr lang="en-US" altLang="zh-CN" sz="2400">
                <a:ea typeface="宋体" panose="02010600030101010101" pitchFamily="2" charset="-122"/>
              </a:rPr>
              <a:t>Dept. of Commerce Legal Review (14 Days)</a:t>
            </a:r>
          </a:p>
          <a:p>
            <a:pPr>
              <a:lnSpc>
                <a:spcPct val="80000"/>
              </a:lnSpc>
            </a:pPr>
            <a:r>
              <a:rPr lang="en-US" altLang="zh-CN" sz="2400">
                <a:ea typeface="宋体" panose="02010600030101010101" pitchFamily="2" charset="-122"/>
              </a:rPr>
              <a:t>Negotiation Period – if required (10 Days)</a:t>
            </a:r>
          </a:p>
          <a:p>
            <a:pPr>
              <a:lnSpc>
                <a:spcPct val="80000"/>
              </a:lnSpc>
            </a:pPr>
            <a:r>
              <a:rPr lang="en-US" altLang="zh-CN" sz="2400">
                <a:ea typeface="宋体" panose="02010600030101010101" pitchFamily="2" charset="-122"/>
              </a:rPr>
              <a:t>Award Processing – Working toward June 30, 2010</a:t>
            </a:r>
          </a:p>
          <a:p>
            <a:pPr lvl="1">
              <a:lnSpc>
                <a:spcPct val="80000"/>
              </a:lnSpc>
            </a:pPr>
            <a:r>
              <a:rPr lang="en-US" altLang="zh-CN" sz="2000">
                <a:ea typeface="宋体" panose="02010600030101010101" pitchFamily="2" charset="-122"/>
              </a:rPr>
              <a:t>Notification of Grant Award (NOAA AGO)</a:t>
            </a:r>
          </a:p>
          <a:p>
            <a:pPr lvl="1">
              <a:lnSpc>
                <a:spcPct val="80000"/>
              </a:lnSpc>
            </a:pPr>
            <a:r>
              <a:rPr lang="en-US" altLang="zh-CN" sz="2000">
                <a:ea typeface="宋体" panose="02010600030101010101" pitchFamily="2" charset="-122"/>
              </a:rPr>
              <a:t>Acceptance of Grant Award (Partner)</a:t>
            </a:r>
          </a:p>
          <a:p>
            <a:pPr>
              <a:lnSpc>
                <a:spcPct val="80000"/>
              </a:lnSpc>
              <a:buFontTx/>
              <a:buNone/>
            </a:pPr>
            <a:endParaRPr lang="en-US" altLang="zh-CN" sz="24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